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metadata" ContentType="application/binary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custom-properties" Target="docProps/custom.xml"/><Relationship Id="rId2" Type="http://schemas.openxmlformats.org/officeDocument/2006/relationships/officeDocument" Target="ppt/presentation.xml"/><Relationship Id="rId1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6" roundtripDataSignature="AMtx7mhdD5AJmkdH3zP/NvL1nvds+Roc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customschemas.google.com/relationships/presentationmetadata" Target="metadata"/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1" Type="http://schemas.openxmlformats.org/officeDocument/2006/relationships/slide" Target="slides/slide16.xml"/><Relationship Id="rId3" Type="http://schemas.openxmlformats.org/officeDocument/2006/relationships/presProps" Target="presProps.xml"/><Relationship Id="rId25" Type="http://schemas.openxmlformats.org/officeDocument/2006/relationships/slide" Target="slides/slide20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0" Type="http://schemas.openxmlformats.org/officeDocument/2006/relationships/slide" Target="slides/slide15.xml"/><Relationship Id="rId2" Type="http://schemas.openxmlformats.org/officeDocument/2006/relationships/viewProps" Target="viewProps.xml"/><Relationship Id="rId16" Type="http://schemas.openxmlformats.org/officeDocument/2006/relationships/slide" Target="slides/slide11.xml"/><Relationship Id="rId29" Type="http://schemas.openxmlformats.org/officeDocument/2006/relationships/customXml" Target="../customXml/item3.xml"/><Relationship Id="rId24" Type="http://schemas.openxmlformats.org/officeDocument/2006/relationships/slide" Target="slides/slide19.xml"/><Relationship Id="rId1" Type="http://schemas.openxmlformats.org/officeDocument/2006/relationships/theme" Target="theme/theme2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3" Type="http://schemas.openxmlformats.org/officeDocument/2006/relationships/slide" Target="slides/slide18.xml"/><Relationship Id="rId5" Type="http://schemas.openxmlformats.org/officeDocument/2006/relationships/notesMaster" Target="notesMasters/notesMaster1.xml"/><Relationship Id="rId15" Type="http://schemas.openxmlformats.org/officeDocument/2006/relationships/slide" Target="slides/slide10.xml"/><Relationship Id="rId28" Type="http://schemas.openxmlformats.org/officeDocument/2006/relationships/customXml" Target="../customXml/item2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22" Type="http://schemas.openxmlformats.org/officeDocument/2006/relationships/slide" Target="slides/slide1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7" Type="http://schemas.openxmlformats.org/officeDocument/2006/relationships/customXml" Target="../customXml/item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462d05642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e462d0564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462d05642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e462d0564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462d057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e462d057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462d0572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e462d0572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462d05642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e462d0564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462d05642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e462d0564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e462d05642_0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ge462d0564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e462d05642_0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ge462d0564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e462d05642_0_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e462d0564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e462d05642_0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e462d0564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462d05642_0_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e462d0564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2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22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22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22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22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3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23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4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4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14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15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6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7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17"/>
          <p:cNvSpPr txBox="1"/>
          <p:nvPr>
            <p:ph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6360000" dist="28575">
              <a:schemeClr val="accent1">
                <a:alpha val="49803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17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8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18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18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0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3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20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1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1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" name="Google Shape;8;p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19462" y="122249"/>
            <a:ext cx="827889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2"/>
          <p:cNvSpPr txBox="1"/>
          <p:nvPr/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2"/>
          <p:cNvSpPr txBox="1"/>
          <p:nvPr/>
        </p:nvSpPr>
        <p:spPr>
          <a:xfrm>
            <a:off x="113150" y="4525425"/>
            <a:ext cx="251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©  </a:t>
            </a:r>
            <a:r>
              <a:rPr b="1" i="0" lang="en-US" sz="14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www.</a:t>
            </a:r>
            <a:r>
              <a:rPr b="1" i="0" lang="en-US" sz="1400" u="sng" cap="none" strike="noStrike">
                <a:solidFill>
                  <a:srgbClr val="FFD966"/>
                </a:solidFill>
                <a:latin typeface="Arial"/>
                <a:ea typeface="Arial"/>
                <a:cs typeface="Arial"/>
                <a:sym typeface="Arial"/>
              </a:rPr>
              <a:t>dataisgood</a:t>
            </a:r>
            <a:r>
              <a:rPr b="1" i="0" lang="en-US" sz="14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endParaRPr b="1" i="0" sz="14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"/>
          <p:cNvSpPr txBox="1"/>
          <p:nvPr>
            <p:ph type="ctrTitle"/>
          </p:nvPr>
        </p:nvSpPr>
        <p:spPr>
          <a:xfrm>
            <a:off x="1971675" y="1553775"/>
            <a:ext cx="4996500" cy="1382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8760000" dist="19050">
              <a:srgbClr val="76A5AF">
                <a:alpha val="49803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en-US">
                <a:latin typeface="Montserrat"/>
                <a:ea typeface="Montserrat"/>
                <a:cs typeface="Montserrat"/>
                <a:sym typeface="Montserrat"/>
              </a:rPr>
              <a:t>Summary of Introduction</a:t>
            </a:r>
            <a:endParaRPr b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"/>
          <p:cNvSpPr txBox="1"/>
          <p:nvPr>
            <p:ph type="title"/>
          </p:nvPr>
        </p:nvSpPr>
        <p:spPr>
          <a:xfrm>
            <a:off x="638475" y="1221575"/>
            <a:ext cx="47943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There is no storage limit and we can store as much data as we want.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AWS is safe and we can easily save our data because it is popular as we don’t need to pay for running and managing data centres.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" name="Google Shape;106;p6"/>
          <p:cNvSpPr txBox="1"/>
          <p:nvPr>
            <p:ph type="title"/>
          </p:nvPr>
        </p:nvSpPr>
        <p:spPr>
          <a:xfrm>
            <a:off x="499175" y="391450"/>
            <a:ext cx="46293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AWS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462d05642_0_1"/>
          <p:cNvSpPr txBox="1"/>
          <p:nvPr>
            <p:ph type="title"/>
          </p:nvPr>
        </p:nvSpPr>
        <p:spPr>
          <a:xfrm>
            <a:off x="638475" y="1093000"/>
            <a:ext cx="5083800" cy="3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 helps in building and growing business.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 helps in getting a new level of expertise in field which is in high demand.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Employees are paid more than many other jobs.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 will help in getting a job.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ge462d05642_0_1"/>
          <p:cNvSpPr txBox="1"/>
          <p:nvPr>
            <p:ph type="title"/>
          </p:nvPr>
        </p:nvSpPr>
        <p:spPr>
          <a:xfrm>
            <a:off x="499175" y="391450"/>
            <a:ext cx="49335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Why should we learn </a:t>
            </a: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AWS?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462d05642_0_7"/>
          <p:cNvSpPr txBox="1"/>
          <p:nvPr>
            <p:ph type="title"/>
          </p:nvPr>
        </p:nvSpPr>
        <p:spPr>
          <a:xfrm>
            <a:off x="702750" y="1237650"/>
            <a:ext cx="5083800" cy="26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Open a browser and search for AWS.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Then fill your Contact Information.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Fill in payment details.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Confirm your identity.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Select a support plan.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Define your role.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Log in to your AWS console.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ge462d05642_0_7"/>
          <p:cNvSpPr txBox="1"/>
          <p:nvPr>
            <p:ph type="title"/>
          </p:nvPr>
        </p:nvSpPr>
        <p:spPr>
          <a:xfrm>
            <a:off x="499175" y="391450"/>
            <a:ext cx="49335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Create an AWS account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"/>
          <p:cNvSpPr txBox="1"/>
          <p:nvPr>
            <p:ph type="title"/>
          </p:nvPr>
        </p:nvSpPr>
        <p:spPr>
          <a:xfrm>
            <a:off x="477725" y="402150"/>
            <a:ext cx="46293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AWS Regions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7"/>
          <p:cNvSpPr txBox="1"/>
          <p:nvPr>
            <p:ph idx="1" type="body"/>
          </p:nvPr>
        </p:nvSpPr>
        <p:spPr>
          <a:xfrm>
            <a:off x="852775" y="1327100"/>
            <a:ext cx="4946400" cy="28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AWS regions are different geographical areas </a:t>
            </a: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where </a:t>
            </a: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physical locations of data centers.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Different Regions are connected via AWS backbone network.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Some regions of AWS offer more services than the others.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"/>
          <p:cNvSpPr txBox="1"/>
          <p:nvPr>
            <p:ph idx="1" type="body"/>
          </p:nvPr>
        </p:nvSpPr>
        <p:spPr>
          <a:xfrm>
            <a:off x="664375" y="1080625"/>
            <a:ext cx="51777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AWS Availability Zone refers to the different data centers infrastructure within a single region.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Every availability zone consists of two or three data centers.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Different AWS availability zones are connected through networking channels.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8"/>
          <p:cNvSpPr txBox="1"/>
          <p:nvPr/>
        </p:nvSpPr>
        <p:spPr>
          <a:xfrm>
            <a:off x="492925" y="37505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AWS Zones</a:t>
            </a:r>
            <a:endParaRPr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"/>
          <p:cNvSpPr txBox="1"/>
          <p:nvPr>
            <p:ph type="ctrTitle"/>
          </p:nvPr>
        </p:nvSpPr>
        <p:spPr>
          <a:xfrm>
            <a:off x="596482" y="414337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b="0" lang="en-US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AWS Billing Alarm</a:t>
            </a:r>
            <a:endParaRPr b="0"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" name="Google Shape;136;p9"/>
          <p:cNvSpPr txBox="1"/>
          <p:nvPr>
            <p:ph idx="1" type="subTitle"/>
          </p:nvPr>
        </p:nvSpPr>
        <p:spPr>
          <a:xfrm>
            <a:off x="525075" y="1280025"/>
            <a:ext cx="5465100" cy="28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Billing Alarm allows us to set up notices dependent on predefined movement.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AWS service is made specially to observe all activities across AWS account. 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Service of AWS creates an alert when overusing and saves us from spending money.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462d05723_0_0"/>
          <p:cNvSpPr txBox="1"/>
          <p:nvPr>
            <p:ph type="ctrTitle"/>
          </p:nvPr>
        </p:nvSpPr>
        <p:spPr>
          <a:xfrm>
            <a:off x="596482" y="414337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b="0" lang="en-US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Create a billing alarm</a:t>
            </a:r>
            <a:endParaRPr b="0"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ge462d05723_0_0"/>
          <p:cNvSpPr txBox="1"/>
          <p:nvPr>
            <p:ph idx="1" type="subTitle"/>
          </p:nvPr>
        </p:nvSpPr>
        <p:spPr>
          <a:xfrm>
            <a:off x="525075" y="1280025"/>
            <a:ext cx="5465100" cy="28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Log in to our AWS console and go to the CloudWatch section.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Have to change the Region.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Create an Alarm.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Select a Metric.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462d05723_0_21"/>
          <p:cNvSpPr txBox="1"/>
          <p:nvPr>
            <p:ph type="ctrTitle"/>
          </p:nvPr>
        </p:nvSpPr>
        <p:spPr>
          <a:xfrm>
            <a:off x="596482" y="414337"/>
            <a:ext cx="47922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b="0" lang="en-US" sz="2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Create a billing alarm</a:t>
            </a:r>
            <a:endParaRPr b="0" sz="24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" name="Google Shape;148;ge462d05723_0_21"/>
          <p:cNvSpPr txBox="1"/>
          <p:nvPr>
            <p:ph idx="1" type="subTitle"/>
          </p:nvPr>
        </p:nvSpPr>
        <p:spPr>
          <a:xfrm>
            <a:off x="525075" y="1280025"/>
            <a:ext cx="5465100" cy="28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Select the Service.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Select the Time Period.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Set limit or Threshold.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Create a Notification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Add info by adding Description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Preview and create the alarm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"/>
          <p:cNvSpPr txBox="1"/>
          <p:nvPr>
            <p:ph type="title"/>
          </p:nvPr>
        </p:nvSpPr>
        <p:spPr>
          <a:xfrm>
            <a:off x="467025" y="337875"/>
            <a:ext cx="4055100" cy="7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AWS Core Services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Google Shape;154;p10"/>
          <p:cNvSpPr txBox="1"/>
          <p:nvPr>
            <p:ph idx="1" type="body"/>
          </p:nvPr>
        </p:nvSpPr>
        <p:spPr>
          <a:xfrm>
            <a:off x="777775" y="1191300"/>
            <a:ext cx="53622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There are different core services in AWS like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AMI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S3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EC2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VPC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EBS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ELB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5" name="Google Shape;155;p10"/>
          <p:cNvGrpSpPr/>
          <p:nvPr/>
        </p:nvGrpSpPr>
        <p:grpSpPr>
          <a:xfrm>
            <a:off x="5330852" y="3818025"/>
            <a:ext cx="449099" cy="415171"/>
            <a:chOff x="7384751" y="4147984"/>
            <a:chExt cx="380013" cy="351274"/>
          </a:xfrm>
        </p:grpSpPr>
        <p:sp>
          <p:nvSpPr>
            <p:cNvPr id="156" name="Google Shape;156;p10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0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0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0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462d05642_0_21"/>
          <p:cNvSpPr txBox="1"/>
          <p:nvPr>
            <p:ph type="title"/>
          </p:nvPr>
        </p:nvSpPr>
        <p:spPr>
          <a:xfrm>
            <a:off x="467025" y="337875"/>
            <a:ext cx="4055100" cy="7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AWS Core Services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ge462d05642_0_21"/>
          <p:cNvSpPr txBox="1"/>
          <p:nvPr>
            <p:ph idx="1" type="body"/>
          </p:nvPr>
        </p:nvSpPr>
        <p:spPr>
          <a:xfrm>
            <a:off x="756350" y="1253725"/>
            <a:ext cx="5023500" cy="25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AMI: M</a:t>
            </a: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ake a virtual machine inside EC2 instance and creates virtual servers.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S3: </a:t>
            </a: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Simple Storage Service. To store objects or files by a unique key.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EC2: </a:t>
            </a: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Elastic Compute Cloud. Users launch and run server instances.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7" name="Google Shape;167;ge462d05642_0_21"/>
          <p:cNvGrpSpPr/>
          <p:nvPr/>
        </p:nvGrpSpPr>
        <p:grpSpPr>
          <a:xfrm>
            <a:off x="5330855" y="3818022"/>
            <a:ext cx="449099" cy="415170"/>
            <a:chOff x="7384751" y="4147984"/>
            <a:chExt cx="380012" cy="351274"/>
          </a:xfrm>
        </p:grpSpPr>
        <p:sp>
          <p:nvSpPr>
            <p:cNvPr id="168" name="Google Shape;168;ge462d05642_0_21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ge462d05642_0_21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ge462d05642_0_21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ge462d05642_0_21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ge462d05642_0_21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"/>
          <p:cNvSpPr txBox="1"/>
          <p:nvPr>
            <p:ph type="title"/>
          </p:nvPr>
        </p:nvSpPr>
        <p:spPr>
          <a:xfrm>
            <a:off x="595600" y="434300"/>
            <a:ext cx="46293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" name="Google Shape;58;p3"/>
          <p:cNvSpPr txBox="1"/>
          <p:nvPr>
            <p:ph idx="1" type="body"/>
          </p:nvPr>
        </p:nvSpPr>
        <p:spPr>
          <a:xfrm>
            <a:off x="1013500" y="1305675"/>
            <a:ext cx="3508500" cy="13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Summary of </a:t>
            </a: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this</a:t>
            </a: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 introduction section.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462d05642_0_32"/>
          <p:cNvSpPr txBox="1"/>
          <p:nvPr>
            <p:ph type="title"/>
          </p:nvPr>
        </p:nvSpPr>
        <p:spPr>
          <a:xfrm>
            <a:off x="467025" y="337875"/>
            <a:ext cx="4055100" cy="7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AWS Core Services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ge462d05642_0_32"/>
          <p:cNvSpPr txBox="1"/>
          <p:nvPr>
            <p:ph idx="1" type="body"/>
          </p:nvPr>
        </p:nvSpPr>
        <p:spPr>
          <a:xfrm>
            <a:off x="578650" y="1062725"/>
            <a:ext cx="56151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VPC: Virtual Private Cloud. To launch Amazon resources in a virtual network.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EBS: Elastic Block Storage. Used to store block-level data. Offers high availability.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ELB: Elastic Load Balancer. Helps to maintain reliability and availability of application.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462d05642_0_43"/>
          <p:cNvSpPr txBox="1"/>
          <p:nvPr>
            <p:ph type="title"/>
          </p:nvPr>
        </p:nvSpPr>
        <p:spPr>
          <a:xfrm>
            <a:off x="595600" y="434300"/>
            <a:ext cx="46293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Cloud Computing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ge462d05642_0_43"/>
          <p:cNvSpPr txBox="1"/>
          <p:nvPr>
            <p:ph idx="1" type="body"/>
          </p:nvPr>
        </p:nvSpPr>
        <p:spPr>
          <a:xfrm>
            <a:off x="1013500" y="13056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Cloud computing is the on-demand delivery of IT resources via the Internet at a pay-as-you-go model.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Users can do the work of storing and accessing data using internet.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462d05642_0_48"/>
          <p:cNvSpPr txBox="1"/>
          <p:nvPr>
            <p:ph type="title"/>
          </p:nvPr>
        </p:nvSpPr>
        <p:spPr>
          <a:xfrm>
            <a:off x="595600" y="434300"/>
            <a:ext cx="66375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Reasons why cloud computing is useful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ge462d05642_0_48"/>
          <p:cNvSpPr txBox="1"/>
          <p:nvPr>
            <p:ph idx="1" type="body"/>
          </p:nvPr>
        </p:nvSpPr>
        <p:spPr>
          <a:xfrm>
            <a:off x="981375" y="1191300"/>
            <a:ext cx="4946400" cy="30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Data available to its customers 24x7.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Cloud computing users have to incur Low Maintenance Cost.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There is unlimited Storage Capacity.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Users can </a:t>
            </a: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Backup</a:t>
            </a: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 and restore data.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Security of data.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462d05642_0_54"/>
          <p:cNvSpPr txBox="1"/>
          <p:nvPr>
            <p:ph type="title"/>
          </p:nvPr>
        </p:nvSpPr>
        <p:spPr>
          <a:xfrm>
            <a:off x="595600" y="434300"/>
            <a:ext cx="66375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Drawbacks of </a:t>
            </a: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cloud computing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" name="Google Shape;76;ge462d05642_0_54"/>
          <p:cNvSpPr txBox="1"/>
          <p:nvPr>
            <p:ph idx="1" type="body"/>
          </p:nvPr>
        </p:nvSpPr>
        <p:spPr>
          <a:xfrm>
            <a:off x="981375" y="1191300"/>
            <a:ext cx="4946400" cy="30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Users always require internet connectivity.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Security can be a concern.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Limited control with the user.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462d05642_0_59"/>
          <p:cNvSpPr txBox="1"/>
          <p:nvPr>
            <p:ph type="title"/>
          </p:nvPr>
        </p:nvSpPr>
        <p:spPr>
          <a:xfrm>
            <a:off x="595600" y="434300"/>
            <a:ext cx="66375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Models of cloud computing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ge462d05642_0_59"/>
          <p:cNvSpPr txBox="1"/>
          <p:nvPr>
            <p:ph idx="1" type="body"/>
          </p:nvPr>
        </p:nvSpPr>
        <p:spPr>
          <a:xfrm>
            <a:off x="981375" y="1435900"/>
            <a:ext cx="25761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Public cloud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Private cloud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140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Hybrid cloud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/>
          <p:nvPr>
            <p:ph type="title"/>
          </p:nvPr>
        </p:nvSpPr>
        <p:spPr>
          <a:xfrm>
            <a:off x="499175" y="466450"/>
            <a:ext cx="46293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Future of Cloud Computing</a:t>
            </a:r>
            <a:endParaRPr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4"/>
          <p:cNvSpPr txBox="1"/>
          <p:nvPr>
            <p:ph idx="1" type="body"/>
          </p:nvPr>
        </p:nvSpPr>
        <p:spPr>
          <a:xfrm>
            <a:off x="809900" y="1191300"/>
            <a:ext cx="5180100" cy="28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The future of cloud computing is powerful and expansive.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 Cloud computing will make the work of big companies very smooth and fast.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Cloud computing will bring a big change in the way organizations work.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462d05642_0_65"/>
          <p:cNvSpPr txBox="1"/>
          <p:nvPr>
            <p:ph type="title"/>
          </p:nvPr>
        </p:nvSpPr>
        <p:spPr>
          <a:xfrm>
            <a:off x="595600" y="434300"/>
            <a:ext cx="66375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Other r</a:t>
            </a: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easons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ge462d05642_0_65"/>
          <p:cNvSpPr txBox="1"/>
          <p:nvPr>
            <p:ph idx="1" type="body"/>
          </p:nvPr>
        </p:nvSpPr>
        <p:spPr>
          <a:xfrm>
            <a:off x="981375" y="1191300"/>
            <a:ext cx="4946400" cy="30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Cloud boosts Speed and Swiftness.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Cloud computing increases profit by reducing costs.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Cloud computing is the future of employees.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/>
          <p:nvPr>
            <p:ph type="title"/>
          </p:nvPr>
        </p:nvSpPr>
        <p:spPr>
          <a:xfrm>
            <a:off x="499175" y="391450"/>
            <a:ext cx="46293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AWS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5"/>
          <p:cNvSpPr txBox="1"/>
          <p:nvPr>
            <p:ph idx="1" type="body"/>
          </p:nvPr>
        </p:nvSpPr>
        <p:spPr>
          <a:xfrm>
            <a:off x="675100" y="1148425"/>
            <a:ext cx="54222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AWS is a secure cloud service platform.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It offers services like compute power, database storage and content delivery.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AWS is used in managing and maintaining infrastructure.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US" sz="1800">
                <a:latin typeface="Montserrat"/>
                <a:ea typeface="Montserrat"/>
                <a:cs typeface="Montserrat"/>
                <a:sym typeface="Montserrat"/>
              </a:rPr>
              <a:t>AWS is popular as it offers fast deployment.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7" ma:contentTypeDescription="Create a new document." ma:contentTypeScope="" ma:versionID="4aa9156728ec40ec10fea053bf01ab89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25bd8e2f098c81b399dd4c6c22e90871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uration xmlns="92b31412-8c8f-44f1-a883-141cef3f34cc" xsi:nil="true"/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</documentManagement>
</p:properties>
</file>

<file path=customXml/itemProps1.xml><?xml version="1.0" encoding="utf-8"?>
<ds:datastoreItem xmlns:ds="http://schemas.openxmlformats.org/officeDocument/2006/customXml" ds:itemID="{D96ED290-2490-40BD-9F66-765159100E4C}"/>
</file>

<file path=customXml/itemProps2.xml><?xml version="1.0" encoding="utf-8"?>
<ds:datastoreItem xmlns:ds="http://schemas.openxmlformats.org/officeDocument/2006/customXml" ds:itemID="{C82AC076-3D5F-41BA-92F8-3244DE5FF290}"/>
</file>

<file path=customXml/itemProps3.xml><?xml version="1.0" encoding="utf-8"?>
<ds:datastoreItem xmlns:ds="http://schemas.openxmlformats.org/officeDocument/2006/customXml" ds:itemID="{138E688F-36F5-4FC6-B3E8-258387E757BA}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hp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